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2" r:id="rId5"/>
    <p:sldId id="261" r:id="rId6"/>
    <p:sldId id="258" r:id="rId7"/>
    <p:sldId id="259" r:id="rId8"/>
    <p:sldId id="260" r:id="rId9"/>
    <p:sldId id="266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51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2019-09-27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902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2019-09-27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401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2019-09-27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349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2019-09-27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670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2019-09-27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625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2019-09-27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803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2019-09-27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420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2019-09-27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075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2019-09-27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25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2019-09-27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523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187BE-F655-4001-8C71-D94C9763BBCB}" type="datetimeFigureOut">
              <a:rPr lang="sv-SE" smtClean="0"/>
              <a:t>2019-09-27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709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187BE-F655-4001-8C71-D94C9763BBCB}" type="datetimeFigureOut">
              <a:rPr lang="sv-SE" smtClean="0"/>
              <a:t>2019-09-27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834DD-1BF9-4E97-8C6F-2F779F382A2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572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512168"/>
          </a:xfrm>
        </p:spPr>
        <p:txBody>
          <a:bodyPr>
            <a:normAutofit fontScale="90000"/>
          </a:bodyPr>
          <a:lstStyle/>
          <a:p>
            <a:r>
              <a:rPr lang="sv-SE" dirty="0"/>
              <a:t>(använd </a:t>
            </a:r>
            <a:r>
              <a:rPr lang="sv-SE" dirty="0" smtClean="0"/>
              <a:t>bildspelsläge)</a:t>
            </a:r>
            <a:br>
              <a:rPr lang="sv-SE" dirty="0" smtClean="0"/>
            </a:br>
            <a:r>
              <a:rPr lang="sv-SE" dirty="0" smtClean="0"/>
              <a:t>Så här fyller du i omdömesformuläret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140968"/>
            <a:ext cx="6624736" cy="350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2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Läs noga igenom instruktionen!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246952"/>
            <a:ext cx="5523626" cy="4990360"/>
          </a:xfrm>
        </p:spPr>
      </p:pic>
    </p:spTree>
    <p:extLst>
      <p:ext uri="{BB962C8B-B14F-4D97-AF65-F5344CB8AC3E}">
        <p14:creationId xmlns:p14="http://schemas.microsoft.com/office/powerpoint/2010/main" val="421794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I början av VFU- perioden: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Gå igenom omdömesformuläret med din student</a:t>
            </a:r>
          </a:p>
          <a:p>
            <a:r>
              <a:rPr lang="sv-SE" dirty="0" smtClean="0"/>
              <a:t>Titta på kriterierna</a:t>
            </a:r>
          </a:p>
          <a:p>
            <a:r>
              <a:rPr lang="sv-SE" dirty="0" smtClean="0"/>
              <a:t>Planera lektioner och lektionsinnehåll med stöd i kriterierna.</a:t>
            </a:r>
          </a:p>
          <a:p>
            <a:r>
              <a:rPr lang="sv-SE" dirty="0" smtClean="0"/>
              <a:t>Kriterierna anger vad det är som ska genomföras under </a:t>
            </a:r>
            <a:r>
              <a:rPr lang="sv-SE" dirty="0" err="1" smtClean="0"/>
              <a:t>VFU:n</a:t>
            </a:r>
            <a:endParaRPr lang="sv-SE" dirty="0" smtClean="0"/>
          </a:p>
          <a:p>
            <a:r>
              <a:rPr lang="sv-SE" dirty="0" smtClean="0"/>
              <a:t>Försäkra dig om att du och din student förstått vad det är som krävs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546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12776"/>
            <a:ext cx="5545138" cy="4525963"/>
          </a:xfrm>
        </p:spPr>
      </p:pic>
    </p:spTree>
    <p:extLst>
      <p:ext uri="{BB962C8B-B14F-4D97-AF65-F5344CB8AC3E}">
        <p14:creationId xmlns:p14="http://schemas.microsoft.com/office/powerpoint/2010/main" val="328960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Vid bedömning mot slutet av VFU-perioden: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Ringa in (eller kryssa) de kriterier som bäst stämmer överens med studentens handlande (se nästa bild)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151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106843"/>
              </p:ext>
            </p:extLst>
          </p:nvPr>
        </p:nvGraphicFramePr>
        <p:xfrm>
          <a:off x="935596" y="93633"/>
          <a:ext cx="7848872" cy="7045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5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3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9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Didaktiska kursmål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infriar följande kriterium: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infriar följande kriterium för högsta nivån: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infriar </a:t>
                      </a:r>
                      <a:r>
                        <a:rPr lang="sv-SE" sz="1200" u="sng" dirty="0">
                          <a:effectLst/>
                        </a:rPr>
                        <a:t>ej</a:t>
                      </a:r>
                      <a:r>
                        <a:rPr lang="sv-SE" sz="1200" dirty="0">
                          <a:effectLst/>
                        </a:rPr>
                        <a:t> följande kriterium: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5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 göra för svenska ett anpassat urval som gäller läsning av skönlitteratur, sakprosa och skrivande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kan i diskussion med handledare göra ett anpassat urval avseende läsning av skönlitteratur och/eller sakprosa samt kan välja vilka moment av elevers skrivande som kan finnas med i samband med läsningen. Detta görs med stöd i kunskap om elevers förkunskap och verksamhetens styrdokument.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r>
                        <a:rPr lang="sv-SE" sz="4000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kan på eget initiativ, självständigt och i överenskommelse med handledare göra ett väl anpassat urval avseende läsning av skönlitteratur och/eller sakprosa, samt kan i samband med läsningen insiktsfullt välja vilka moment av elevers skrivande som kan finnas med i samband med läsningen. Detta görs med kunskap om elevers förkunskap och med insikt i verksamhetens styrdokument.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Uppfyller inte kriterierna för godkänt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5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Motivera/Exemplifiera ditt </a:t>
                      </a:r>
                      <a:r>
                        <a:rPr lang="sv-SE" sz="1200" dirty="0" smtClean="0">
                          <a:effectLst/>
                        </a:rPr>
                        <a:t>omdöme</a:t>
                      </a:r>
                      <a:endParaRPr lang="sv-S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Undvik att upprepa kriterietexten i din motivering.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63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 planera ett arbetsområde avseende, litteraturläsning, läsning av sakprosa och skrivande med beaktande av skolans värdegrund</a:t>
                      </a:r>
                      <a:br>
                        <a:rPr lang="sv-SE" sz="1200" dirty="0">
                          <a:effectLst/>
                        </a:rPr>
                      </a:b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planerar arbetsområde(n) i litteraturläsning, sakprosa och skrivande i samråd med handledaren. Studenten motiverar sina val med stöd i styrdokumenten avseende kunskapsmål och värdegrund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planerar självständigt och kreativt arbetsområde(n) i litteraturläsning, sakprosa och skrivande i samråd med handledaren. Studenten motiverar insiktsfullt, analytiskt och kritiskt sina val, med stöd i styrdokumenten avseende kunskapsmål och värdegrund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Uppfyller inte kriterierna för godkänt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41638" y="15478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lips 5"/>
          <p:cNvSpPr/>
          <p:nvPr/>
        </p:nvSpPr>
        <p:spPr>
          <a:xfrm>
            <a:off x="2771800" y="727074"/>
            <a:ext cx="2448272" cy="21258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/>
          <p:cNvSpPr/>
          <p:nvPr/>
        </p:nvSpPr>
        <p:spPr>
          <a:xfrm>
            <a:off x="2803749" y="5301208"/>
            <a:ext cx="2304256" cy="15567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9" name="Rak 8"/>
          <p:cNvCxnSpPr/>
          <p:nvPr/>
        </p:nvCxnSpPr>
        <p:spPr>
          <a:xfrm>
            <a:off x="5220072" y="3284984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7668344" y="3284984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10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Motivera din bedömning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Skriv en konkret motivering till varför du valt att ringa (eller kryssa) in kriteriet (se nästa bild)</a:t>
            </a:r>
          </a:p>
          <a:p>
            <a:r>
              <a:rPr lang="sv-SE" dirty="0" smtClean="0"/>
              <a:t>Du ska skriva en motivering för varje inringat kriterium</a:t>
            </a:r>
          </a:p>
          <a:p>
            <a:r>
              <a:rPr lang="sv-SE" dirty="0" smtClean="0"/>
              <a:t>Skriv din motivering </a:t>
            </a:r>
            <a:r>
              <a:rPr lang="sv-SE" b="1" dirty="0" smtClean="0"/>
              <a:t>direkt under </a:t>
            </a:r>
            <a:r>
              <a:rPr lang="sv-SE" dirty="0" smtClean="0"/>
              <a:t>det kriterium du ringat in eller kryssa</a:t>
            </a:r>
          </a:p>
          <a:p>
            <a:r>
              <a:rPr lang="sv-SE" dirty="0" smtClean="0"/>
              <a:t>Kryssen eller inringningen är </a:t>
            </a:r>
            <a:r>
              <a:rPr lang="sv-SE" u="sng" dirty="0" smtClean="0"/>
              <a:t>ett måste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232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253526"/>
              </p:ext>
            </p:extLst>
          </p:nvPr>
        </p:nvGraphicFramePr>
        <p:xfrm>
          <a:off x="899592" y="205736"/>
          <a:ext cx="7848872" cy="65886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5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3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9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Didaktiska kursmål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infriar följande kriterium: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infriar följande kriterium för högsta nivån: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infriar </a:t>
                      </a:r>
                      <a:r>
                        <a:rPr lang="sv-SE" sz="1200" u="sng" dirty="0">
                          <a:effectLst/>
                        </a:rPr>
                        <a:t>ej</a:t>
                      </a:r>
                      <a:r>
                        <a:rPr lang="sv-SE" sz="1200" dirty="0">
                          <a:effectLst/>
                        </a:rPr>
                        <a:t> följande kriterium: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5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 göra för svenska ett anpassat urval som gäller läsning av skönlitteratur, sakprosa och skrivande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kan i diskussion med handledare göra ett anpassat urval avseende läsning av skönlitteratur och/eller sakprosa samt kan välja vilka moment av elevers skrivande som kan finnas med i samband med läsningen. Detta görs med stöd i kunskap om elevers förkunskap och verksamhetens styrdokument.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44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Studenten kan på eget initiativ, självständigt och i överenskommelse med handledare göra ett väl anpassat urval avseende läsning av skönlitteratur och/eller sakprosa, samt kan i samband med läsningen insiktsfullt välja vilka moment av elevers skrivande som kan finnas med i samband med läsningen. Detta görs med kunskap om elevers förkunskap och med insikt i verksamhetens styrdokument.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Uppfyller inte kriterierna för godkänt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5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Motivera/Exemplifiera ditt </a:t>
                      </a:r>
                      <a:r>
                        <a:rPr lang="sv-SE" sz="1200" dirty="0" smtClean="0">
                          <a:effectLst/>
                        </a:rPr>
                        <a:t>omdöme</a:t>
                      </a:r>
                      <a:endParaRPr lang="sv-S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Undvik att upprepa kriterietexten i din motivering.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r>
                        <a:rPr lang="sv-SE" sz="1200" dirty="0" smtClean="0">
                          <a:solidFill>
                            <a:srgbClr val="FF0000"/>
                          </a:solidFill>
                          <a:effectLst/>
                        </a:rPr>
                        <a:t>Lena  har på egen hand valt ut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litteratur</a:t>
                      </a: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för temat vi arbetat med.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Hon valde först en novell  som sen i samråd med mig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visade sig inte skulle vara särskilt lämplig för elev-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gruppen, men hon kunde snabbt ändra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och ge förslag på något som skulle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passa bättre. Hon gjorde en kreativ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skrivövning till novellen, eleverna fick skriva ett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brev till huvudpersonen. Eleverna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tyckte om övningen och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visade  genom att skriva, att de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läst och förstått novellen.</a:t>
                      </a:r>
                      <a:endParaRPr lang="sv-SE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27181" marR="27181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Uppfyller inte kriterierna för godkänt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81" marR="27181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41638" y="15478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lips 5"/>
          <p:cNvSpPr/>
          <p:nvPr/>
        </p:nvSpPr>
        <p:spPr>
          <a:xfrm>
            <a:off x="2771800" y="727074"/>
            <a:ext cx="2448272" cy="205385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11"/>
          <p:cNvCxnSpPr/>
          <p:nvPr/>
        </p:nvCxnSpPr>
        <p:spPr>
          <a:xfrm>
            <a:off x="7668344" y="3284984"/>
            <a:ext cx="0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56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sz="3100" dirty="0" smtClean="0"/>
              <a:t>Om du anar oråd eller känner dig osäker på studentens förmåga att klara </a:t>
            </a:r>
            <a:r>
              <a:rPr lang="sv-SE" sz="3100" dirty="0" err="1" smtClean="0"/>
              <a:t>VFU:n</a:t>
            </a:r>
            <a:r>
              <a:rPr lang="sv-SE" sz="3100" dirty="0" smtClean="0"/>
              <a:t>: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sv-SE" sz="2400" b="1" dirty="0" smtClean="0"/>
              <a:t>Tag tidigt kontakt med examinator </a:t>
            </a:r>
          </a:p>
          <a:p>
            <a:r>
              <a:rPr lang="sv-SE" sz="2400" dirty="0" smtClean="0"/>
              <a:t>Examinator eller någon från VFU-enheten kommer  då på besök</a:t>
            </a:r>
          </a:p>
          <a:p>
            <a:r>
              <a:rPr lang="sv-SE" sz="2400" b="1" dirty="0" smtClean="0"/>
              <a:t>Några varningstecken:</a:t>
            </a:r>
          </a:p>
          <a:p>
            <a:pPr marL="0" indent="0">
              <a:buNone/>
            </a:pPr>
            <a:r>
              <a:rPr lang="sv-SE" sz="2400" dirty="0" smtClean="0"/>
              <a:t>-  Studenten kommer ofta försent</a:t>
            </a:r>
          </a:p>
          <a:p>
            <a:pPr marL="0" indent="0">
              <a:buNone/>
            </a:pPr>
            <a:r>
              <a:rPr lang="sv-SE" sz="2400" dirty="0" smtClean="0"/>
              <a:t>-  Hör inte av sig vid frånvaro</a:t>
            </a:r>
          </a:p>
          <a:p>
            <a:pPr marL="0" indent="0">
              <a:buNone/>
            </a:pPr>
            <a:r>
              <a:rPr lang="sv-SE" sz="2400" dirty="0" smtClean="0"/>
              <a:t>-  Verkar slö och /eller oengagerad</a:t>
            </a:r>
          </a:p>
          <a:p>
            <a:pPr marL="0" indent="0">
              <a:buNone/>
            </a:pPr>
            <a:r>
              <a:rPr lang="sv-SE" sz="2400" dirty="0" smtClean="0"/>
              <a:t> - Undviker att ta lektioner eller skjuter fram tillfället att hålla lektioner</a:t>
            </a:r>
          </a:p>
          <a:p>
            <a:pPr marL="0" indent="0">
              <a:buNone/>
            </a:pPr>
            <a:r>
              <a:rPr lang="sv-SE" sz="2400" dirty="0" smtClean="0"/>
              <a:t> - </a:t>
            </a:r>
            <a:r>
              <a:rPr lang="sv-SE" sz="2400" dirty="0"/>
              <a:t>Studenten ägnar sin mobil för stor </a:t>
            </a:r>
            <a:r>
              <a:rPr lang="sv-SE" sz="2400" dirty="0" smtClean="0"/>
              <a:t>uppmärksamhet</a:t>
            </a:r>
          </a:p>
          <a:p>
            <a:pPr marL="0" indent="0">
              <a:buNone/>
            </a:pPr>
            <a:r>
              <a:rPr lang="sv-SE" sz="2400" dirty="0" smtClean="0"/>
              <a:t>-  Undviker kontakt med elever och personal</a:t>
            </a:r>
          </a:p>
          <a:p>
            <a:pPr marL="0" indent="0">
              <a:buNone/>
            </a:pPr>
            <a:r>
              <a:rPr lang="sv-SE" sz="2400" dirty="0" smtClean="0"/>
              <a:t>-  Behöver sova i pauserna eller ber ofta att få gå hem tidigare</a:t>
            </a:r>
          </a:p>
          <a:p>
            <a:pPr>
              <a:buFontTx/>
              <a:buChar char="-"/>
            </a:pPr>
            <a:r>
              <a:rPr lang="sv-SE" sz="2400" dirty="0" smtClean="0"/>
              <a:t>Uppvisar stora kunskapsbrister och har inte planerat.</a:t>
            </a:r>
          </a:p>
          <a:p>
            <a:pPr>
              <a:buFontTx/>
              <a:buChar char="-"/>
            </a:pPr>
            <a:r>
              <a:rPr lang="sv-SE" sz="2400" dirty="0" smtClean="0"/>
              <a:t>Studenten </a:t>
            </a:r>
            <a:r>
              <a:rPr lang="sv-SE" sz="2400" dirty="0"/>
              <a:t>är inte mottaglig för återkoppling och kan inte ta till sig ”kritik</a:t>
            </a:r>
            <a:r>
              <a:rPr lang="sv-SE" sz="2400" dirty="0" smtClean="0"/>
              <a:t>”</a:t>
            </a:r>
          </a:p>
          <a:p>
            <a:pPr>
              <a:buFontTx/>
              <a:buChar char="-"/>
            </a:pPr>
            <a:r>
              <a:rPr lang="sv-SE" sz="2400" dirty="0" smtClean="0"/>
              <a:t>Visar alarmerande kunskapsbrister</a:t>
            </a:r>
          </a:p>
          <a:p>
            <a:pPr>
              <a:buFontTx/>
              <a:buChar char="-"/>
            </a:pPr>
            <a:endParaRPr lang="sv-SE" sz="2400" dirty="0" smtClean="0"/>
          </a:p>
          <a:p>
            <a:endParaRPr lang="sv-SE" sz="2400" dirty="0" smtClean="0"/>
          </a:p>
          <a:p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134775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B26608F2E280548A31767AE823928C7" ma:contentTypeVersion="2" ma:contentTypeDescription="Skapa ett nytt dokument." ma:contentTypeScope="" ma:versionID="65dd2f08ea8351ca0b19d64048153eb6">
  <xsd:schema xmlns:xsd="http://www.w3.org/2001/XMLSchema" xmlns:xs="http://www.w3.org/2001/XMLSchema" xmlns:p="http://schemas.microsoft.com/office/2006/metadata/properties" xmlns:ns2="cff18660-1fb2-4094-aaf9-f2ffdab61b59" xmlns:ns3="84225ebb-70c9-4ae2-af60-15094c4fa0c6" targetNamespace="http://schemas.microsoft.com/office/2006/metadata/properties" ma:root="true" ma:fieldsID="34853823f2fd994b6627706898d3d426" ns2:_="" ns3:_="">
    <xsd:import namespace="cff18660-1fb2-4094-aaf9-f2ffdab61b59"/>
    <xsd:import namespace="84225ebb-70c9-4ae2-af60-15094c4fa0c6"/>
    <xsd:element name="properties">
      <xsd:complexType>
        <xsd:sequence>
          <xsd:element name="documentManagement">
            <xsd:complexType>
              <xsd:all>
                <xsd:element ref="ns2:_lisam_Description" minOccurs="0"/>
                <xsd:element ref="ns3:_lisam_Published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f18660-1fb2-4094-aaf9-f2ffdab61b59" elementFormDefault="qualified">
    <xsd:import namespace="http://schemas.microsoft.com/office/2006/documentManagement/types"/>
    <xsd:import namespace="http://schemas.microsoft.com/office/infopath/2007/PartnerControls"/>
    <xsd:element name="_lisam_Description" ma:index="8" nillable="true" ma:displayName="Beskrivning" ma:internalName="_lisam_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25ebb-70c9-4ae2-af60-15094c4fa0c6" elementFormDefault="qualified">
    <xsd:import namespace="http://schemas.microsoft.com/office/2006/documentManagement/types"/>
    <xsd:import namespace="http://schemas.microsoft.com/office/infopath/2007/PartnerControls"/>
    <xsd:element name="_lisam_PublishedVersion" ma:index="9" nillable="true" ma:displayName="Published Version" ma:internalName="_lisam_Published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lisam_Description xmlns="cff18660-1fb2-4094-aaf9-f2ffdab61b59" xsi:nil="true"/>
    <_lisam_PublishedVersion xmlns="84225ebb-70c9-4ae2-af60-15094c4fa0c6" xsi:nil="true"/>
  </documentManagement>
</p:properties>
</file>

<file path=customXml/itemProps1.xml><?xml version="1.0" encoding="utf-8"?>
<ds:datastoreItem xmlns:ds="http://schemas.openxmlformats.org/officeDocument/2006/customXml" ds:itemID="{052E525C-716E-400A-8A9D-719BB2FEBEF8}"/>
</file>

<file path=customXml/itemProps2.xml><?xml version="1.0" encoding="utf-8"?>
<ds:datastoreItem xmlns:ds="http://schemas.openxmlformats.org/officeDocument/2006/customXml" ds:itemID="{115C7619-CC42-4EDD-A0DF-A870F2309BC7}"/>
</file>

<file path=customXml/itemProps3.xml><?xml version="1.0" encoding="utf-8"?>
<ds:datastoreItem xmlns:ds="http://schemas.openxmlformats.org/officeDocument/2006/customXml" ds:itemID="{5096E285-CF5F-4CD3-ADDC-EB439A6DF537}"/>
</file>

<file path=docProps/app.xml><?xml version="1.0" encoding="utf-8"?>
<Properties xmlns="http://schemas.openxmlformats.org/officeDocument/2006/extended-properties" xmlns:vt="http://schemas.openxmlformats.org/officeDocument/2006/docPropsVTypes">
  <TotalTime>2657</TotalTime>
  <Words>663</Words>
  <Application>Microsoft Office PowerPoint</Application>
  <PresentationFormat>Bildspel på skärmen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Office-tema</vt:lpstr>
      <vt:lpstr>(använd bildspelsläge) Så här fyller du i omdömesformuläret</vt:lpstr>
      <vt:lpstr>Läs noga igenom instruktionen!</vt:lpstr>
      <vt:lpstr>I början av VFU- perioden: </vt:lpstr>
      <vt:lpstr>PowerPoint-presentation</vt:lpstr>
      <vt:lpstr>Vid bedömning mot slutet av VFU-perioden:</vt:lpstr>
      <vt:lpstr>PowerPoint-presentation</vt:lpstr>
      <vt:lpstr>Motivera din bedömning</vt:lpstr>
      <vt:lpstr>PowerPoint-presentation</vt:lpstr>
      <vt:lpstr>Om du anar oråd eller känner dig osäker på studentens förmåga att klara VFU:n:   </vt:lpstr>
    </vt:vector>
  </TitlesOfParts>
  <Company>Linköpings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Så här fyller du i omdömesformuläret</dc:title>
  <dc:creator>Suzanne Parmenius-Swärd</dc:creator>
  <cp:lastModifiedBy>microsoft office</cp:lastModifiedBy>
  <cp:revision>23</cp:revision>
  <dcterms:created xsi:type="dcterms:W3CDTF">2016-10-05T07:58:14Z</dcterms:created>
  <dcterms:modified xsi:type="dcterms:W3CDTF">2019-09-27T11:29:18Z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0x010100FB26608F2E280548A31767AE823928C7</vt:lpwstr>
  </property>
</Properties>
</file>